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9"/>
  </p:notesMasterIdLst>
  <p:sldIdLst>
    <p:sldId id="256" r:id="rId2"/>
    <p:sldId id="258" r:id="rId3"/>
    <p:sldId id="257" r:id="rId4"/>
    <p:sldId id="259" r:id="rId5"/>
    <p:sldId id="283" r:id="rId6"/>
    <p:sldId id="282" r:id="rId7"/>
    <p:sldId id="284" r:id="rId8"/>
    <p:sldId id="285" r:id="rId9"/>
    <p:sldId id="286" r:id="rId10"/>
    <p:sldId id="288" r:id="rId11"/>
    <p:sldId id="289" r:id="rId12"/>
    <p:sldId id="290" r:id="rId13"/>
    <p:sldId id="291" r:id="rId14"/>
    <p:sldId id="292" r:id="rId15"/>
    <p:sldId id="293" r:id="rId16"/>
    <p:sldId id="281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279" r:id="rId37"/>
    <p:sldId id="280" r:id="rId38"/>
  </p:sldIdLst>
  <p:sldSz cx="18288000" cy="10287000"/>
  <p:notesSz cx="6858000" cy="9144000"/>
  <p:embeddedFontLst>
    <p:embeddedFont>
      <p:font typeface="Arimo" panose="020B0604020202020204" charset="0"/>
      <p:regular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Glacial Indifference" panose="020B0604020202020204" charset="0"/>
      <p:regular r:id="rId45"/>
    </p:embeddedFont>
    <p:embeddedFont>
      <p:font typeface="Glacial Indifference Bold" panose="020B0604020202020204" charset="0"/>
      <p:regular r:id="rId46"/>
    </p:embeddedFont>
    <p:embeddedFont>
      <p:font typeface="VT323" panose="020B0604020202020204" charset="0"/>
      <p:regular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. Titre" id="{27B8A7A0-9E8C-4BF3-9903-CC69B09DC475}">
          <p14:sldIdLst>
            <p14:sldId id="256"/>
            <p14:sldId id="258"/>
          </p14:sldIdLst>
        </p14:section>
        <p14:section name="1. Introduction" id="{6C549C38-7841-48C9-BEEA-8AF1D649CB90}">
          <p14:sldIdLst>
            <p14:sldId id="257"/>
          </p14:sldIdLst>
        </p14:section>
        <p14:section name="2. Composant" id="{4C59682E-DE9F-491B-BD1B-A4B13F34F6BB}">
          <p14:sldIdLst>
            <p14:sldId id="259"/>
          </p14:sldIdLst>
        </p14:section>
        <p14:section name="3. Composant - State" id="{C5769F06-F3DF-45AE-A50E-698F3FE3A9A4}">
          <p14:sldIdLst>
            <p14:sldId id="283"/>
            <p14:sldId id="282"/>
            <p14:sldId id="284"/>
            <p14:sldId id="285"/>
          </p14:sldIdLst>
        </p14:section>
        <p14:section name="4. React Developer Tools" id="{7DF88F89-A86C-4632-8915-3BF1740A86F8}">
          <p14:sldIdLst>
            <p14:sldId id="286"/>
          </p14:sldIdLst>
        </p14:section>
        <p14:section name="5. DOM Events" id="{BBF59565-602D-4D57-A37E-66AF36A2B231}">
          <p14:sldIdLst>
            <p14:sldId id="288"/>
          </p14:sldIdLst>
        </p14:section>
        <p14:section name="6. Function scope + setState" id="{A6996084-461D-4B2E-A8F3-EE5C2C8EF737}">
          <p14:sldIdLst>
            <p14:sldId id="289"/>
          </p14:sldIdLst>
        </p14:section>
        <p14:section name="7. Form submit + input" id="{A75D2E5F-673C-4579-A87A-74CBD6B7FC1F}">
          <p14:sldIdLst>
            <p14:sldId id="290"/>
          </p14:sldIdLst>
        </p14:section>
        <p14:section name="8. Validation des forms" id="{6FAA25CC-640D-47D8-878B-23D23B72C3D7}">
          <p14:sldIdLst>
            <p14:sldId id="291"/>
          </p14:sldIdLst>
        </p14:section>
        <p14:section name="First app" id="{C0AF4F37-44A4-4AAF-AB74-E019A5945782}">
          <p14:sldIdLst>
            <p14:sldId id="292"/>
          </p14:sldIdLst>
        </p14:section>
        <p14:section name="Create React App - Toolchain" id="{A80B32E8-0DF5-4E2E-B388-EFABA027AE27}">
          <p14:sldIdLst>
            <p14:sldId id="293"/>
          </p14:sldIdLst>
        </p14:section>
        <p14:section name="Templates" id="{222F8F71-8A17-4986-B6E0-79640B1069DD}">
          <p14:sldIdLst>
            <p14:sldId id="281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34"/>
    <a:srgbClr val="1AAE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1301" autoAdjust="0"/>
  </p:normalViewPr>
  <p:slideViewPr>
    <p:cSldViewPr>
      <p:cViewPr>
        <p:scale>
          <a:sx n="50" d="100"/>
          <a:sy n="50" d="100"/>
        </p:scale>
        <p:origin x="1380" y="1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1AF6-DC9F-4DB5-9BD2-A24371E92984}" type="datetimeFigureOut">
              <a:rPr lang="fr-BE" smtClean="0"/>
              <a:t>01-02-20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2B437-03C9-4E14-89D8-58718DE4989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61204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" TargetMode="External"/><Relationship Id="rId7" Type="http://schemas.openxmlformats.org/officeDocument/2006/relationships/hyperlink" Target="http://clocks.80limit.com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flatris.space/" TargetMode="External"/><Relationship Id="rId5" Type="http://schemas.openxmlformats.org/officeDocument/2006/relationships/hyperlink" Target="https://react-shopping-cart-67954.firebaseapp.com/" TargetMode="External"/><Relationship Id="rId4" Type="http://schemas.openxmlformats.org/officeDocument/2006/relationships/hyperlink" Target="https://reactjs.org/community/examples.html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react-developer-tools/fmkadmapgofadopljbjfkapdkoienihi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eactjs.org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https://reactjs.org/</a:t>
            </a:r>
            <a:endParaRPr lang="fr-BE" dirty="0"/>
          </a:p>
          <a:p>
            <a:endParaRPr lang="fr-BE" dirty="0"/>
          </a:p>
          <a:p>
            <a:r>
              <a:rPr lang="fr-BE" dirty="0" err="1"/>
              <a:t>Examples</a:t>
            </a:r>
            <a:r>
              <a:rPr lang="fr-BE" dirty="0"/>
              <a:t> : </a:t>
            </a:r>
            <a:r>
              <a:rPr lang="fr-BE" dirty="0">
                <a:hlinkClick r:id="rId4"/>
              </a:rPr>
              <a:t>https://reactjs.org/community/examples.html</a:t>
            </a:r>
            <a:br>
              <a:rPr lang="fr-BE" dirty="0"/>
            </a:br>
            <a:br>
              <a:rPr lang="fr-BE" dirty="0"/>
            </a:br>
            <a:r>
              <a:rPr lang="fr-BE" dirty="0">
                <a:hlinkClick r:id="rId5"/>
              </a:rPr>
              <a:t>https://react-shopping-cart-67954.firebaseapp.com/</a:t>
            </a:r>
            <a:endParaRPr lang="fr-BE" dirty="0"/>
          </a:p>
          <a:p>
            <a:r>
              <a:rPr lang="fr-BE" dirty="0">
                <a:hlinkClick r:id="rId6"/>
              </a:rPr>
              <a:t>https://flatris.space/</a:t>
            </a:r>
            <a:endParaRPr lang="fr-BE" dirty="0"/>
          </a:p>
          <a:p>
            <a:r>
              <a:rPr lang="fr-BE" dirty="0">
                <a:hlinkClick r:id="rId7"/>
              </a:rPr>
              <a:t>http://clocks.80limit.com/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66772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Pourquoi le navigateur ne comprend pas la partie dans le return ? </a:t>
            </a:r>
          </a:p>
          <a:p>
            <a:endParaRPr lang="fr-BE" dirty="0"/>
          </a:p>
          <a:p>
            <a:r>
              <a:rPr lang="fr-BE" dirty="0"/>
              <a:t>Parce que ce n’est ni du javascript, ni de l’html. C’est un langage appelé JSX, qui sert à écrire du code pour créer des interfaces de manière déclarative.</a:t>
            </a:r>
          </a:p>
          <a:p>
            <a:r>
              <a:rPr lang="fr-BE" dirty="0"/>
              <a:t>En vérité, ce code doit être transformé dans un langage que le navigateur peut comprendre (du javascript).</a:t>
            </a:r>
          </a:p>
          <a:p>
            <a:endParaRPr lang="fr-BE" dirty="0"/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return e("div", {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"component-container" }, [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1 }, "Hello le MIC"),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2 },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Math.random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* 1000)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]);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61227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2303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https://chrome.google.com/webstore/detail/react-developer-tools/fmkadmapgofadopljbjfkapdkoienihi</a:t>
            </a:r>
            <a:endParaRPr lang="fr-BE" dirty="0"/>
          </a:p>
          <a:p>
            <a:endParaRPr lang="fr-BE" dirty="0"/>
          </a:p>
          <a:p>
            <a:r>
              <a:rPr lang="fr-BE" dirty="0"/>
              <a:t>Démo de la </a:t>
            </a:r>
            <a:r>
              <a:rPr lang="fr-BE" dirty="0" err="1"/>
              <a:t>todo</a:t>
            </a:r>
            <a:r>
              <a:rPr lang="fr-BE" dirty="0"/>
              <a:t> </a:t>
            </a:r>
            <a:r>
              <a:rPr lang="fr-BE" dirty="0" err="1"/>
              <a:t>list</a:t>
            </a:r>
            <a:r>
              <a:rPr lang="fr-BE" dirty="0"/>
              <a:t> sur </a:t>
            </a:r>
            <a:r>
              <a:rPr lang="fr-BE" dirty="0">
                <a:hlinkClick r:id="rId4"/>
              </a:rPr>
              <a:t>https://reactjs.org/</a:t>
            </a:r>
            <a:endParaRPr lang="fr-BE" dirty="0"/>
          </a:p>
          <a:p>
            <a:endParaRPr lang="fr-BE" dirty="0"/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87472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1960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13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Montrer ce qu’il se passe si on ne set par correctement la value d’un input (désynchronisation : </a:t>
            </a:r>
            <a:r>
              <a:rPr lang="fr-BE" dirty="0" err="1"/>
              <a:t>unmanaged</a:t>
            </a:r>
            <a:r>
              <a:rPr lang="fr-BE" dirty="0"/>
              <a:t> -&gt; </a:t>
            </a:r>
            <a:r>
              <a:rPr lang="fr-BE" dirty="0" err="1"/>
              <a:t>managed</a:t>
            </a:r>
            <a:r>
              <a:rPr lang="fr-BE" dirty="0"/>
              <a:t>)</a:t>
            </a:r>
          </a:p>
          <a:p>
            <a:pPr marL="171450" indent="-171450">
              <a:buFontTx/>
              <a:buChar char="-"/>
            </a:pPr>
            <a:r>
              <a:rPr lang="fr-BE" dirty="0"/>
              <a:t>Utiliser le </a:t>
            </a:r>
            <a:r>
              <a:rPr lang="fr-BE" dirty="0" err="1"/>
              <a:t>submit</a:t>
            </a:r>
            <a:r>
              <a:rPr lang="fr-BE" dirty="0"/>
              <a:t> sur le </a:t>
            </a:r>
            <a:r>
              <a:rPr lang="fr-BE" dirty="0" err="1"/>
              <a:t>form</a:t>
            </a:r>
            <a:r>
              <a:rPr lang="fr-BE" dirty="0"/>
              <a:t> pour gérer Enter key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79164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Utilisation du </a:t>
            </a:r>
            <a:r>
              <a:rPr lang="fr-BE" dirty="0" err="1"/>
              <a:t>map</a:t>
            </a:r>
            <a:r>
              <a:rPr lang="fr-BE" dirty="0"/>
              <a:t> pour afficher plusieurs erreurs</a:t>
            </a:r>
          </a:p>
          <a:p>
            <a:pPr marL="171450" indent="-171450">
              <a:buFontTx/>
              <a:buChar char="-"/>
            </a:pPr>
            <a:r>
              <a:rPr lang="fr-BE" dirty="0"/>
              <a:t>Création d’une autre fonction appelée dans le </a:t>
            </a:r>
            <a:r>
              <a:rPr lang="fr-BE" dirty="0" err="1"/>
              <a:t>render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62032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Outil en ligne de commande</a:t>
            </a:r>
          </a:p>
          <a:p>
            <a:pPr marL="171450" indent="-171450">
              <a:buFontTx/>
              <a:buChar char="-"/>
            </a:pPr>
            <a:r>
              <a:rPr lang="fr-BE" dirty="0"/>
              <a:t>Pourquoi ? </a:t>
            </a:r>
          </a:p>
          <a:p>
            <a:pPr marL="628650" lvl="1" indent="-171450">
              <a:buFontTx/>
              <a:buChar char="-"/>
            </a:pPr>
            <a:r>
              <a:rPr lang="fr-BE" dirty="0"/>
              <a:t>Jusqu’à présent on a créé un seul composant. Les sites et applications plus complexes sont souvent composée de nombreux composants </a:t>
            </a:r>
            <a:r>
              <a:rPr lang="fr-BE"/>
              <a:t>différents.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1572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s://www.flaticon.com/" TargetMode="External"/><Relationship Id="rId4" Type="http://schemas.openxmlformats.org/officeDocument/2006/relationships/hyperlink" Target="https://www.flaticon.com/authors/freepi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114336" y="1063525"/>
            <a:ext cx="16059328" cy="8229600"/>
            <a:chOff x="0" y="0"/>
            <a:chExt cx="8485670" cy="4348480"/>
          </a:xfrm>
        </p:grpSpPr>
        <p:sp>
          <p:nvSpPr>
            <p:cNvPr id="4" name="Freeform 4"/>
            <p:cNvSpPr/>
            <p:nvPr/>
          </p:nvSpPr>
          <p:spPr>
            <a:xfrm>
              <a:off x="0" y="4043680"/>
              <a:ext cx="8485670" cy="304800"/>
            </a:xfrm>
            <a:custGeom>
              <a:avLst/>
              <a:gdLst/>
              <a:ahLst/>
              <a:cxnLst/>
              <a:rect l="l" t="t" r="r" b="b"/>
              <a:pathLst>
                <a:path w="8485670" h="304800">
                  <a:moveTo>
                    <a:pt x="8180870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8485670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8180870" y="1270"/>
              <a:ext cx="304800" cy="4347210"/>
            </a:xfrm>
            <a:custGeom>
              <a:avLst/>
              <a:gdLst/>
              <a:ahLst/>
              <a:cxnLst/>
              <a:rect l="l" t="t" r="r" b="b"/>
              <a:pathLst>
                <a:path w="304800" h="4347210">
                  <a:moveTo>
                    <a:pt x="304800" y="303530"/>
                  </a:moveTo>
                  <a:lnTo>
                    <a:pt x="0" y="0"/>
                  </a:lnTo>
                  <a:lnTo>
                    <a:pt x="0" y="4042410"/>
                  </a:lnTo>
                  <a:lnTo>
                    <a:pt x="304800" y="4347210"/>
                  </a:lnTo>
                  <a:lnTo>
                    <a:pt x="304800" y="4042410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8180870" cy="4043680"/>
            </a:xfrm>
            <a:custGeom>
              <a:avLst/>
              <a:gdLst/>
              <a:ahLst/>
              <a:cxnLst/>
              <a:rect l="l" t="t" r="r" b="b"/>
              <a:pathLst>
                <a:path w="8180870" h="4043680">
                  <a:moveTo>
                    <a:pt x="304800" y="0"/>
                  </a:moveTo>
                  <a:lnTo>
                    <a:pt x="0" y="0"/>
                  </a:lnTo>
                  <a:lnTo>
                    <a:pt x="0" y="4043680"/>
                  </a:lnTo>
                  <a:lnTo>
                    <a:pt x="8180870" y="4043680"/>
                  </a:lnTo>
                  <a:lnTo>
                    <a:pt x="8180870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2107472" y="2433801"/>
            <a:ext cx="9595336" cy="4826132"/>
            <a:chOff x="-1" y="-66675"/>
            <a:chExt cx="12793782" cy="6434844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11028664" cy="676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16"/>
                </a:lnSpc>
              </a:pPr>
              <a:r>
                <a:rPr lang="en-US" sz="3011" spc="210" dirty="0">
                  <a:solidFill>
                    <a:srgbClr val="F59899"/>
                  </a:solidFill>
                  <a:latin typeface="Glacial Indifference Bold"/>
                </a:rPr>
                <a:t>Introduction à</a:t>
              </a: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0" y="1334557"/>
              <a:ext cx="12793781" cy="3750385"/>
              <a:chOff x="0" y="0"/>
              <a:chExt cx="7412558" cy="217292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412558" cy="2172926"/>
              </a:xfrm>
              <a:custGeom>
                <a:avLst/>
                <a:gdLst/>
                <a:ahLst/>
                <a:cxnLst/>
                <a:rect l="l" t="t" r="r" b="b"/>
                <a:pathLst>
                  <a:path w="7412558" h="2172926">
                    <a:moveTo>
                      <a:pt x="0" y="0"/>
                    </a:moveTo>
                    <a:lnTo>
                      <a:pt x="0" y="2172926"/>
                    </a:lnTo>
                    <a:lnTo>
                      <a:pt x="7412558" y="2172926"/>
                    </a:lnTo>
                    <a:lnTo>
                      <a:pt x="7412558" y="0"/>
                    </a:lnTo>
                    <a:lnTo>
                      <a:pt x="0" y="0"/>
                    </a:lnTo>
                    <a:close/>
                    <a:moveTo>
                      <a:pt x="7351598" y="2111966"/>
                    </a:moveTo>
                    <a:lnTo>
                      <a:pt x="59690" y="2111966"/>
                    </a:lnTo>
                    <a:lnTo>
                      <a:pt x="59690" y="59690"/>
                    </a:lnTo>
                    <a:lnTo>
                      <a:pt x="7351598" y="59690"/>
                    </a:lnTo>
                    <a:lnTo>
                      <a:pt x="7351598" y="2111966"/>
                    </a:lnTo>
                    <a:close/>
                  </a:path>
                </a:pathLst>
              </a:custGeom>
              <a:solidFill>
                <a:srgbClr val="F59899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786672" y="2274358"/>
              <a:ext cx="11220436" cy="2083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660"/>
                </a:lnSpc>
              </a:pPr>
              <a:r>
                <a:rPr lang="en-US" sz="14220" dirty="0">
                  <a:solidFill>
                    <a:srgbClr val="1AAEA6"/>
                  </a:solidFill>
                  <a:latin typeface="VT323"/>
                </a:rPr>
                <a:t>ReactJS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" y="5779290"/>
              <a:ext cx="10702837" cy="58887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47"/>
                </a:lnSpc>
              </a:pPr>
              <a:r>
                <a:rPr lang="en-US" sz="2676" spc="107" dirty="0">
                  <a:solidFill>
                    <a:srgbClr val="F59899"/>
                  </a:solidFill>
                  <a:latin typeface="Glacial Indifference"/>
                </a:rPr>
                <a:t>A JavaScript library for building user interfaces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GESTION DES</a:t>
            </a:r>
          </a:p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spc="80" dirty="0">
                <a:solidFill>
                  <a:srgbClr val="F59899"/>
                </a:solidFill>
                <a:latin typeface="VT323"/>
              </a:rPr>
              <a:t>EVENEMENTS</a:t>
            </a:r>
            <a:endParaRPr kumimoji="0" lang="en-US" sz="8000" b="0" i="0" u="none" strike="noStrike" kern="1200" cap="none" spc="80" normalizeH="0" baseline="0" noProof="0" dirty="0">
              <a:ln>
                <a:noFill/>
              </a:ln>
              <a:solidFill>
                <a:srgbClr val="F59899"/>
              </a:solidFill>
              <a:effectLst/>
              <a:uLnTx/>
              <a:uFillTx/>
              <a:latin typeface="VT323"/>
              <a:ea typeface="+mn-ea"/>
              <a:cs typeface="+mn-c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092013" y="1645105"/>
            <a:ext cx="7051987" cy="6996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User Interface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Mouse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Focus &amp; Blur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Form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Keyboard 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HTML5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CSS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endParaRPr kumimoji="0" lang="en-US" sz="4400" b="1" i="0" u="none" strike="noStrike" kern="1200" cap="none" spc="300" normalizeH="0" baseline="0" noProof="0" dirty="0">
              <a:ln>
                <a:noFill/>
              </a:ln>
              <a:solidFill>
                <a:srgbClr val="273948"/>
              </a:solidFill>
              <a:effectLst/>
              <a:uLnTx/>
              <a:uFillTx/>
              <a:latin typeface="Glacial Indifferenc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1403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Function Scope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91E28D3-35B5-49B5-982F-D5EF33E20BD0}"/>
              </a:ext>
            </a:extLst>
          </p:cNvPr>
          <p:cNvSpPr txBox="1"/>
          <p:nvPr/>
        </p:nvSpPr>
        <p:spPr>
          <a:xfrm>
            <a:off x="5154435" y="5731637"/>
            <a:ext cx="79791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5400" dirty="0">
                <a:solidFill>
                  <a:srgbClr val="282C34"/>
                </a:solidFill>
              </a:rPr>
              <a:t>Bien gérer le mot-clé « </a:t>
            </a:r>
            <a:r>
              <a:rPr lang="fr-BE" sz="5400" dirty="0" err="1">
                <a:solidFill>
                  <a:srgbClr val="282C34"/>
                </a:solidFill>
              </a:rPr>
              <a:t>this</a:t>
            </a:r>
            <a:r>
              <a:rPr lang="fr-BE" sz="5400" dirty="0">
                <a:solidFill>
                  <a:srgbClr val="282C34"/>
                </a:solidFill>
              </a:rPr>
              <a:t> »</a:t>
            </a:r>
            <a:endParaRPr lang="fr-BE" dirty="0">
              <a:solidFill>
                <a:srgbClr val="282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4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7" name="Group 7"/>
          <p:cNvGrpSpPr/>
          <p:nvPr/>
        </p:nvGrpSpPr>
        <p:grpSpPr>
          <a:xfrm>
            <a:off x="1028700" y="1433513"/>
            <a:ext cx="6128455" cy="2290514"/>
            <a:chOff x="0" y="133351"/>
            <a:chExt cx="8171273" cy="3054019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81712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8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FORMULAIRE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1461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La base des </a:t>
              </a:r>
              <a:r>
                <a:rPr kumimoji="0" lang="en-US" sz="3400" b="1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interfaces </a:t>
              </a:r>
              <a:r>
                <a:rPr kumimoji="0" lang="en-US" sz="3400" b="1" u="none" strike="noStrike" kern="1200" cap="none" spc="20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utilisateurs</a:t>
              </a: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 interactives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40332" y="4998244"/>
            <a:ext cx="7252408" cy="4314062"/>
            <a:chOff x="0" y="-66675"/>
            <a:chExt cx="9669877" cy="5752084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du submit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1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600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Validation du </a:t>
              </a:r>
              <a:r>
                <a:rPr kumimoji="0" lang="en-US" sz="4400" i="0" u="none" strike="noStrike" kern="1200" cap="none" spc="300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contenu</a:t>
              </a:r>
              <a:endPara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4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des input “text”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D1EE7F8C-A996-49DE-8464-05029DC6C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9047" y="0"/>
            <a:ext cx="7077456" cy="10287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412E1C1-B292-4856-94AD-32B9C56177EF}"/>
              </a:ext>
            </a:extLst>
          </p:cNvPr>
          <p:cNvSpPr/>
          <p:nvPr/>
        </p:nvSpPr>
        <p:spPr>
          <a:xfrm>
            <a:off x="152400" y="9799389"/>
            <a:ext cx="9144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BE" sz="1600" dirty="0" err="1"/>
              <a:t>Icons</a:t>
            </a:r>
            <a:r>
              <a:rPr lang="fr-BE" sz="1600" dirty="0"/>
              <a:t> made by </a:t>
            </a:r>
            <a:r>
              <a:rPr lang="fr-BE" sz="1600" dirty="0" err="1">
                <a:hlinkClick r:id="rId4"/>
              </a:rPr>
              <a:t>Freepik</a:t>
            </a:r>
            <a:r>
              <a:rPr lang="fr-BE" sz="1600" dirty="0"/>
              <a:t> from </a:t>
            </a:r>
            <a:r>
              <a:rPr lang="fr-BE" sz="1600" dirty="0">
                <a:hlinkClick r:id="rId5"/>
              </a:rPr>
              <a:t>www.flaticon.com</a:t>
            </a:r>
            <a:endParaRPr lang="fr-BE" sz="16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29BA4F5-122D-4C4B-BB5B-BF7F9FF52C83}"/>
              </a:ext>
            </a:extLst>
          </p:cNvPr>
          <p:cNvGrpSpPr/>
          <p:nvPr/>
        </p:nvGrpSpPr>
        <p:grpSpPr>
          <a:xfrm>
            <a:off x="8686800" y="1333500"/>
            <a:ext cx="1805940" cy="1805940"/>
            <a:chOff x="8686800" y="1333500"/>
            <a:chExt cx="1805940" cy="1805940"/>
          </a:xfrm>
        </p:grpSpPr>
        <p:grpSp>
          <p:nvGrpSpPr>
            <p:cNvPr id="10" name="Group 10"/>
            <p:cNvGrpSpPr/>
            <p:nvPr/>
          </p:nvGrpSpPr>
          <p:grpSpPr>
            <a:xfrm>
              <a:off x="8686800" y="1333500"/>
              <a:ext cx="1805940" cy="1805940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73948"/>
              </a:solidFill>
            </p:spPr>
          </p:sp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358F396-4266-44E4-9B37-7D68EC2E9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4000" y="1662679"/>
              <a:ext cx="990294" cy="9902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1260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1" y="3647901"/>
            <a:ext cx="6852356" cy="3182504"/>
            <a:chOff x="-1" y="219075"/>
            <a:chExt cx="9136474" cy="4243338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123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Validate.js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1" y="3162912"/>
              <a:ext cx="9136473" cy="12995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 un </a:t>
              </a:r>
              <a:r>
                <a:rPr kumimoji="0" lang="en-US" sz="3600" b="1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SCHEMA</a:t>
              </a: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validation des </a:t>
              </a:r>
              <a:r>
                <a:rPr kumimoji="0" lang="en-US" sz="3600" b="0" i="0" u="none" strike="noStrike" kern="1200" cap="none" spc="271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endParaRPr kumimoji="0" lang="en-US" sz="3600" b="0" i="0" u="none" strike="noStrike" kern="1200" cap="none" spc="271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6575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TODO LIST: 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45 minutes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4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Premier </a:t>
            </a:r>
            <a:r>
              <a:rPr kumimoji="0" lang="en-US" sz="3400" b="0" i="0" u="none" strike="noStrike" kern="1200" cap="none" spc="204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projet</a:t>
            </a: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React/JSX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1988344"/>
            <a:ext cx="7023808" cy="1335390"/>
            <a:chOff x="0" y="-66675"/>
            <a:chExt cx="9365077" cy="178052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Conserver une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liste</a:t>
              </a: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 de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tâches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 state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 tableau de taches.</a:t>
              </a:r>
              <a:b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</a:b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description (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texte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).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689509"/>
            <a:ext cx="7023808" cy="1335390"/>
            <a:chOff x="0" y="-66675"/>
            <a:chExt cx="9365077" cy="178052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Ajouter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formulaire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permet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d’ajouter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nouvelle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471375"/>
            <a:ext cx="7023808" cy="1335390"/>
            <a:chOff x="0" y="-66675"/>
            <a:chExt cx="9365077" cy="178052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avant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l’ajout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La description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peut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pas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être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vide, et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doit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contenir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au minimum 5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caractères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23975"/>
            <a:ext cx="7023808" cy="1335390"/>
            <a:chOff x="0" y="-66675"/>
            <a:chExt cx="9365077" cy="1780521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BONUS :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Supprimer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Trouvez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moyen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supprimer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liste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6A06C588-E8D9-453B-B409-9B0B061BA5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802" y="2917913"/>
            <a:ext cx="1125736" cy="112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88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002996" y="1384863"/>
            <a:ext cx="10282009" cy="86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Create React App - Toolchain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683199"/>
            <a:ext cx="5349096" cy="1455362"/>
            <a:chOff x="0" y="-38100"/>
            <a:chExt cx="7132128" cy="1940483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Development Server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Exécuter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son code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localement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,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comme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sur 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vrai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serveur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52902"/>
            <a:ext cx="5349096" cy="1455362"/>
            <a:chOff x="0" y="-38100"/>
            <a:chExt cx="7132128" cy="1940483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Modularité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Facilité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découper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l’application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en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différents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683199"/>
            <a:ext cx="5349096" cy="1455362"/>
            <a:chOff x="0" y="-38100"/>
            <a:chExt cx="7132128" cy="1940483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ES6 features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2"/>
              <a:ext cx="7132128" cy="117981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Usage 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fonctionnalités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pas encore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supportées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les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navigateurs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52902"/>
            <a:ext cx="5349096" cy="1455362"/>
            <a:chOff x="0" y="-38100"/>
            <a:chExt cx="7132128" cy="1940483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Optimisations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Utilisation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d’outils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</a:t>
              </a:r>
              <a:r>
                <a:rPr kumimoji="0" lang="en-US" sz="2400" b="1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build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du code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optimisé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pour la prod</a:t>
              </a:r>
              <a:endParaRPr kumimoji="0" lang="en-US" sz="2400" b="1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8795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WHAT INSPIRES US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3570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It is better to fail in originality than to succeed in imitation.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16" b="0" i="0" u="none" strike="noStrike" kern="1200" cap="none" spc="221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HERMAN MELVILLE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7341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47424" y="1700148"/>
            <a:ext cx="16233436" cy="6886704"/>
            <a:chOff x="0" y="0"/>
            <a:chExt cx="3005415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274986"/>
            </a:xfrm>
            <a:custGeom>
              <a:avLst/>
              <a:gdLst/>
              <a:ahLst/>
              <a:cxnLst/>
              <a:rect l="l" t="t" r="r" b="b"/>
              <a:pathLst>
                <a:path w="3005415" h="1274986">
                  <a:moveTo>
                    <a:pt x="0" y="0"/>
                  </a:moveTo>
                  <a:lnTo>
                    <a:pt x="0" y="1274986"/>
                  </a:lnTo>
                  <a:lnTo>
                    <a:pt x="3005415" y="1274986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214026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144000" y="3536264"/>
            <a:ext cx="7652455" cy="3214472"/>
            <a:chOff x="0" y="0"/>
            <a:chExt cx="10203273" cy="4285962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0203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MISSION AND VISION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04797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GOALS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920077"/>
              <a:ext cx="9365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reports, speeches and more.</a:t>
              </a: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655121" y="1304811"/>
            <a:ext cx="7707485" cy="7677377"/>
            <a:chOff x="0" y="0"/>
            <a:chExt cx="6502400" cy="6477000"/>
          </a:xfrm>
        </p:grpSpPr>
        <p:sp>
          <p:nvSpPr>
            <p:cNvPr id="9" name="Freeform 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10" name="Freeform 1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43000" y="-304800"/>
            <a:ext cx="13106400" cy="109728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1601450" cy="10287000"/>
            <a:chOff x="0" y="0"/>
            <a:chExt cx="15468600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7620" t="3571" r="7620" b="3571"/>
            <a:stretch>
              <a:fillRect/>
            </a:stretch>
          </p:blipFill>
          <p:spPr>
            <a:xfrm>
              <a:off x="0" y="0"/>
              <a:ext cx="15468600" cy="6604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0" y="7112000"/>
              <a:ext cx="7480300" cy="660400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7988300" y="7112000"/>
              <a:ext cx="7480300" cy="66040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9228399" y="1128049"/>
            <a:ext cx="8030901" cy="8030901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446320" y="4107475"/>
            <a:ext cx="5595058" cy="2148249"/>
            <a:chOff x="0" y="0"/>
            <a:chExt cx="7460077" cy="286433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GAMING WITH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787247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used for demonstrations, reports, speeches and more.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Gaming Consoles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711774"/>
            <a:ext cx="5349096" cy="1429184"/>
            <a:chOff x="0" y="0"/>
            <a:chExt cx="7132128" cy="190557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1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81477"/>
            <a:ext cx="5349096" cy="1429184"/>
            <a:chOff x="0" y="0"/>
            <a:chExt cx="7132128" cy="1905579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POCKET KYOBI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711774"/>
            <a:ext cx="5349096" cy="1429184"/>
            <a:chOff x="0" y="0"/>
            <a:chExt cx="7132128" cy="1905579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REMASTERED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81477"/>
            <a:ext cx="5349096" cy="1429184"/>
            <a:chOff x="0" y="0"/>
            <a:chExt cx="7132128" cy="1905579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MAX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838200" y="2524125"/>
            <a:ext cx="14420850" cy="550545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997427" y="1162050"/>
            <a:ext cx="8261873" cy="8229600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38300" y="3850007"/>
            <a:ext cx="7042855" cy="2961619"/>
            <a:chOff x="0" y="133351"/>
            <a:chExt cx="9390473" cy="39488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93904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 dirty="0">
                  <a:solidFill>
                    <a:srgbClr val="1AAEA6"/>
                  </a:solidFill>
                  <a:latin typeface="VT323"/>
                </a:rPr>
                <a:t>Renaud Dumont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657698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 dirty="0" err="1">
                  <a:solidFill>
                    <a:srgbClr val="F59899"/>
                  </a:solidFill>
                  <a:latin typeface="Glacial Indifference Bold"/>
                </a:rPr>
                <a:t>Développeur</a:t>
              </a:r>
              <a:r>
                <a:rPr lang="en-US" sz="3400" spc="204" dirty="0">
                  <a:solidFill>
                    <a:srgbClr val="F59899"/>
                  </a:solidFill>
                  <a:latin typeface="Glacial Indifference Bold"/>
                </a:rPr>
                <a:t> / MVP Reconnect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705731"/>
              <a:ext cx="9365077" cy="1376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Coach et Support technique pendant les stages au MIC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9035C3B-DF39-49E3-A4AC-2D91F4D07A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0911" y="2078618"/>
            <a:ext cx="3526867" cy="58293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775358" y="-352425"/>
            <a:ext cx="10896600" cy="10991850"/>
          </a:xfrm>
          <a:prstGeom prst="rect">
            <a:avLst/>
          </a:prstGeom>
          <a:solidFill>
            <a:srgbClr val="1AAEA6"/>
          </a:solidFill>
        </p:spPr>
      </p:sp>
      <p:grpSp>
        <p:nvGrpSpPr>
          <p:cNvPr id="3" name="Group 3"/>
          <p:cNvGrpSpPr/>
          <p:nvPr/>
        </p:nvGrpSpPr>
        <p:grpSpPr>
          <a:xfrm>
            <a:off x="9144000" y="0"/>
            <a:ext cx="9525000" cy="11239500"/>
            <a:chOff x="0" y="0"/>
            <a:chExt cx="12700000" cy="1498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0"/>
              <a:ext cx="12700000" cy="7239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7747000"/>
              <a:ext cx="12700000" cy="7239000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5619608"/>
            <a:ext cx="5595058" cy="3638692"/>
            <a:chOff x="0" y="0"/>
            <a:chExt cx="7460077" cy="4851589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OTHER CONSOLES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22972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724632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CONSOLES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85704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217920" y="1028700"/>
            <a:ext cx="1805940" cy="180594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800000"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809786" y="1295400"/>
            <a:ext cx="12668428" cy="7696200"/>
            <a:chOff x="0" y="0"/>
            <a:chExt cx="6693935" cy="4066634"/>
          </a:xfrm>
        </p:grpSpPr>
        <p:sp>
          <p:nvSpPr>
            <p:cNvPr id="4" name="Freeform 4"/>
            <p:cNvSpPr/>
            <p:nvPr/>
          </p:nvSpPr>
          <p:spPr>
            <a:xfrm>
              <a:off x="0" y="3761834"/>
              <a:ext cx="6693935" cy="304800"/>
            </a:xfrm>
            <a:custGeom>
              <a:avLst/>
              <a:gdLst/>
              <a:ahLst/>
              <a:cxnLst/>
              <a:rect l="l" t="t" r="r" b="b"/>
              <a:pathLst>
                <a:path w="6693935" h="304800">
                  <a:moveTo>
                    <a:pt x="6389135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6693935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6389135" y="1270"/>
              <a:ext cx="304800" cy="4065364"/>
            </a:xfrm>
            <a:custGeom>
              <a:avLst/>
              <a:gdLst/>
              <a:ahLst/>
              <a:cxnLst/>
              <a:rect l="l" t="t" r="r" b="b"/>
              <a:pathLst>
                <a:path w="304800" h="4065364">
                  <a:moveTo>
                    <a:pt x="304800" y="303530"/>
                  </a:moveTo>
                  <a:lnTo>
                    <a:pt x="0" y="0"/>
                  </a:lnTo>
                  <a:lnTo>
                    <a:pt x="0" y="3760564"/>
                  </a:lnTo>
                  <a:lnTo>
                    <a:pt x="304800" y="4065364"/>
                  </a:lnTo>
                  <a:lnTo>
                    <a:pt x="304800" y="3760564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6389135" cy="3761834"/>
            </a:xfrm>
            <a:custGeom>
              <a:avLst/>
              <a:gdLst/>
              <a:ahLst/>
              <a:cxnLst/>
              <a:rect l="l" t="t" r="r" b="b"/>
              <a:pathLst>
                <a:path w="6389135" h="3761834">
                  <a:moveTo>
                    <a:pt x="304800" y="0"/>
                  </a:moveTo>
                  <a:lnTo>
                    <a:pt x="0" y="0"/>
                  </a:lnTo>
                  <a:lnTo>
                    <a:pt x="0" y="3761834"/>
                  </a:lnTo>
                  <a:lnTo>
                    <a:pt x="6389135" y="3761834"/>
                  </a:lnTo>
                  <a:lnTo>
                    <a:pt x="6389135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851046" y="2863991"/>
            <a:ext cx="8585908" cy="4101817"/>
            <a:chOff x="0" y="0"/>
            <a:chExt cx="11447877" cy="5469089"/>
          </a:xfrm>
        </p:grpSpPr>
        <p:sp>
          <p:nvSpPr>
            <p:cNvPr id="8" name="TextBox 8"/>
            <p:cNvSpPr txBox="1"/>
            <p:nvPr/>
          </p:nvSpPr>
          <p:spPr>
            <a:xfrm>
              <a:off x="199390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INDUSTRY FACTS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369949"/>
              <a:ext cx="11447877" cy="2419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808"/>
                </a:lnSpc>
              </a:pPr>
              <a:r>
                <a:rPr lang="en-US" sz="14400">
                  <a:solidFill>
                    <a:srgbClr val="1AAEA6"/>
                  </a:solidFill>
                  <a:latin typeface="VT323"/>
                </a:rPr>
                <a:t>8 OUT OF 10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93700" y="3960241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HOUSEHOLDS OWN A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47700" y="4814404"/>
              <a:ext cx="101524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875930" y="4749439"/>
            <a:ext cx="4636514" cy="2112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2800" spc="84">
                <a:solidFill>
                  <a:srgbClr val="1AAEA6"/>
                </a:solidFill>
                <a:latin typeface="Glacial Indifference"/>
              </a:rPr>
              <a:t>Presentations are communication tools that can be demonstrations, reports, and more.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44296" y="1700148"/>
            <a:ext cx="12556786" cy="6886704"/>
            <a:chOff x="0" y="0"/>
            <a:chExt cx="2324730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4729" cy="1274986"/>
            </a:xfrm>
            <a:custGeom>
              <a:avLst/>
              <a:gdLst/>
              <a:ahLst/>
              <a:cxnLst/>
              <a:rect l="l" t="t" r="r" b="b"/>
              <a:pathLst>
                <a:path w="2324729" h="1274986">
                  <a:moveTo>
                    <a:pt x="0" y="0"/>
                  </a:moveTo>
                  <a:lnTo>
                    <a:pt x="0" y="1274986"/>
                  </a:lnTo>
                  <a:lnTo>
                    <a:pt x="2324729" y="1274986"/>
                  </a:lnTo>
                  <a:lnTo>
                    <a:pt x="2324729" y="0"/>
                  </a:lnTo>
                  <a:lnTo>
                    <a:pt x="0" y="0"/>
                  </a:lnTo>
                  <a:close/>
                  <a:moveTo>
                    <a:pt x="2263769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263770" y="59690"/>
                  </a:lnTo>
                  <a:lnTo>
                    <a:pt x="2263770" y="1214026"/>
                  </a:ln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16087" y="3042475"/>
            <a:ext cx="3595989" cy="3595989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31943" y="4004085"/>
            <a:ext cx="7995358" cy="2278830"/>
            <a:chOff x="0" y="0"/>
            <a:chExt cx="10660477" cy="3038440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9747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CUTTING-EDGE PERFORMANCE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62165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GAMING REDEFINED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78717"/>
              <a:ext cx="10621585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INTRODUCING KYOBI X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2" y="3483595"/>
            <a:ext cx="6852355" cy="3319810"/>
            <a:chOff x="0" y="0"/>
            <a:chExt cx="9136473" cy="4426413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25884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WHAT SETS</a:t>
              </a:r>
            </a:p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OURS APART?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88310" y="3162912"/>
              <a:ext cx="6759852" cy="1263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05"/>
                </a:lnSpc>
              </a:pPr>
              <a:r>
                <a:rPr lang="en-US" sz="2718" spc="271">
                  <a:solidFill>
                    <a:srgbClr val="1AAEA6"/>
                  </a:solidFill>
                  <a:latin typeface="Glacial Indifference"/>
                </a:rPr>
                <a:t>OUR STRIVE FOR CONSTANT INNOVATION AND CHANGE.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62000" y="-685800"/>
            <a:ext cx="8572500" cy="114681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5453360" y="12382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8705858" y="1664970"/>
            <a:ext cx="5595055" cy="108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1AAEA6"/>
                </a:solidFill>
                <a:latin typeface="VT323"/>
              </a:rPr>
              <a:t>THE KYOBI X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006892" y="5048250"/>
            <a:ext cx="7252408" cy="4210050"/>
            <a:chOff x="0" y="0"/>
            <a:chExt cx="9669877" cy="5613400"/>
          </a:xfrm>
        </p:grpSpPr>
        <p:sp>
          <p:nvSpPr>
            <p:cNvPr id="7" name="TextBox 7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FASTEST TECHNOLOGY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UPDATED GRAPHICS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SLEEK AND MINIMAL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88014" y="1380996"/>
            <a:ext cx="14271286" cy="7877304"/>
            <a:chOff x="0" y="0"/>
            <a:chExt cx="2642147" cy="14583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2147" cy="1458383"/>
            </a:xfrm>
            <a:custGeom>
              <a:avLst/>
              <a:gdLst/>
              <a:ahLst/>
              <a:cxnLst/>
              <a:rect l="l" t="t" r="r" b="b"/>
              <a:pathLst>
                <a:path w="2642147" h="1458383">
                  <a:moveTo>
                    <a:pt x="0" y="0"/>
                  </a:moveTo>
                  <a:lnTo>
                    <a:pt x="0" y="1458383"/>
                  </a:lnTo>
                  <a:lnTo>
                    <a:pt x="2642147" y="1458383"/>
                  </a:lnTo>
                  <a:lnTo>
                    <a:pt x="2642147" y="0"/>
                  </a:lnTo>
                  <a:lnTo>
                    <a:pt x="0" y="0"/>
                  </a:lnTo>
                  <a:close/>
                  <a:moveTo>
                    <a:pt x="2581187" y="1397423"/>
                  </a:moveTo>
                  <a:lnTo>
                    <a:pt x="59690" y="1397423"/>
                  </a:lnTo>
                  <a:lnTo>
                    <a:pt x="59690" y="59690"/>
                  </a:lnTo>
                  <a:lnTo>
                    <a:pt x="2581187" y="59690"/>
                  </a:lnTo>
                  <a:lnTo>
                    <a:pt x="2581187" y="1397423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028700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703035" y="2595273"/>
            <a:ext cx="4642555" cy="2858078"/>
            <a:chOff x="0" y="0"/>
            <a:chExt cx="6190073" cy="3810771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THE KYOBI AESTHETICS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33398" y="3085177"/>
              <a:ext cx="51232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IN-DEPTH LOOK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524756" y="3948557"/>
            <a:ext cx="3975808" cy="2742183"/>
            <a:chOff x="0" y="0"/>
            <a:chExt cx="5301077" cy="365624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268206" y="3948557"/>
            <a:ext cx="3975808" cy="2742183"/>
            <a:chOff x="0" y="0"/>
            <a:chExt cx="5301077" cy="365624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3503" y="1744345"/>
            <a:ext cx="1091000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99">
                <a:solidFill>
                  <a:srgbClr val="273948"/>
                </a:solidFill>
                <a:latin typeface="Glacial Indifference Bold"/>
              </a:rPr>
              <a:t>Dimensions and Characteristics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5453360" y="13144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112204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6" name="AutoShape 6"/>
          <p:cNvSpPr/>
          <p:nvPr/>
        </p:nvSpPr>
        <p:spPr>
          <a:xfrm>
            <a:off x="52435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94726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358455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505866" y="4781550"/>
            <a:ext cx="2813758" cy="2327681"/>
            <a:chOff x="0" y="0"/>
            <a:chExt cx="3751677" cy="310357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LIGHTWEIGHT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77927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3" name="Group 13"/>
          <p:cNvGrpSpPr/>
          <p:nvPr/>
        </p:nvGrpSpPr>
        <p:grpSpPr>
          <a:xfrm>
            <a:off x="5627373" y="4781550"/>
            <a:ext cx="2813758" cy="2327681"/>
            <a:chOff x="0" y="0"/>
            <a:chExt cx="3751677" cy="310357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PORTABLE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6" name="AutoShape 16"/>
          <p:cNvSpPr/>
          <p:nvPr/>
        </p:nvSpPr>
        <p:spPr>
          <a:xfrm>
            <a:off x="59007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7" name="Group 17"/>
          <p:cNvGrpSpPr/>
          <p:nvPr/>
        </p:nvGrpSpPr>
        <p:grpSpPr>
          <a:xfrm>
            <a:off x="9856473" y="4781550"/>
            <a:ext cx="2813758" cy="2861081"/>
            <a:chOff x="0" y="0"/>
            <a:chExt cx="3751677" cy="3814775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SHATTER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PROOF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20" name="AutoShape 20"/>
          <p:cNvSpPr/>
          <p:nvPr/>
        </p:nvSpPr>
        <p:spPr>
          <a:xfrm>
            <a:off x="101298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sp>
        <p:nvSpPr>
          <p:cNvPr id="21" name="AutoShape 21"/>
          <p:cNvSpPr/>
          <p:nvPr/>
        </p:nvSpPr>
        <p:spPr>
          <a:xfrm>
            <a:off x="1424178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22" name="Group 22"/>
          <p:cNvGrpSpPr/>
          <p:nvPr/>
        </p:nvGrpSpPr>
        <p:grpSpPr>
          <a:xfrm>
            <a:off x="13968376" y="4781550"/>
            <a:ext cx="2813758" cy="2861081"/>
            <a:chOff x="0" y="0"/>
            <a:chExt cx="3751677" cy="3814775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TEMPERATURE RESISTANT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43747" y="-666750"/>
            <a:ext cx="7734300" cy="116205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1468100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838703" y="1454150"/>
            <a:ext cx="559505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Building the X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1028700"/>
            <a:ext cx="1805940" cy="180594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28700" y="3947084"/>
            <a:ext cx="7633408" cy="5311216"/>
            <a:chOff x="0" y="0"/>
            <a:chExt cx="10177877" cy="708162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5165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CONSTRUCTION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8986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6003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PLANNING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333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INSPIRATION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666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1114" y="5441245"/>
            <a:ext cx="16138186" cy="5477004"/>
            <a:chOff x="0" y="0"/>
            <a:chExt cx="2987780" cy="10139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013998"/>
            </a:xfrm>
            <a:custGeom>
              <a:avLst/>
              <a:gdLst/>
              <a:ahLst/>
              <a:cxnLst/>
              <a:rect l="l" t="t" r="r" b="b"/>
              <a:pathLst>
                <a:path w="2987780" h="1013998">
                  <a:moveTo>
                    <a:pt x="0" y="0"/>
                  </a:moveTo>
                  <a:lnTo>
                    <a:pt x="0" y="1013998"/>
                  </a:lnTo>
                  <a:lnTo>
                    <a:pt x="2987780" y="101399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953038"/>
                  </a:moveTo>
                  <a:lnTo>
                    <a:pt x="59690" y="95303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95303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965222" y="1276350"/>
            <a:ext cx="10357555" cy="1906270"/>
            <a:chOff x="0" y="0"/>
            <a:chExt cx="13810073" cy="2541693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38100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CONSOLE FEATURES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11198" y="1816100"/>
              <a:ext cx="12387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A LOOK INTO THE X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251000" y="4302701"/>
            <a:ext cx="3575758" cy="3800265"/>
            <a:chOff x="0" y="0"/>
            <a:chExt cx="4767677" cy="5067020"/>
          </a:xfrm>
        </p:grpSpPr>
        <p:grpSp>
          <p:nvGrpSpPr>
            <p:cNvPr id="8" name="Group 8"/>
            <p:cNvGrpSpPr/>
            <p:nvPr/>
          </p:nvGrpSpPr>
          <p:grpSpPr>
            <a:xfrm>
              <a:off x="618045" y="0"/>
              <a:ext cx="3861788" cy="3861788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Seamless Integration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56121" y="4302701"/>
            <a:ext cx="3575758" cy="3800265"/>
            <a:chOff x="0" y="0"/>
            <a:chExt cx="4767677" cy="5067020"/>
          </a:xfrm>
        </p:grpSpPr>
        <p:grpSp>
          <p:nvGrpSpPr>
            <p:cNvPr id="12" name="Group 12"/>
            <p:cNvGrpSpPr/>
            <p:nvPr/>
          </p:nvGrpSpPr>
          <p:grpSpPr>
            <a:xfrm>
              <a:off x="564862" y="0"/>
              <a:ext cx="3861788" cy="3861788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New Controllers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429831" y="4302701"/>
            <a:ext cx="3575758" cy="3800265"/>
            <a:chOff x="0" y="0"/>
            <a:chExt cx="4767677" cy="5067020"/>
          </a:xfrm>
        </p:grpSpPr>
        <p:grpSp>
          <p:nvGrpSpPr>
            <p:cNvPr id="16" name="Group 16"/>
            <p:cNvGrpSpPr/>
            <p:nvPr/>
          </p:nvGrpSpPr>
          <p:grpSpPr>
            <a:xfrm>
              <a:off x="452945" y="0"/>
              <a:ext cx="3861788" cy="3861788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Surround Sound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5864" y="1962150"/>
            <a:ext cx="16233436" cy="8944104"/>
            <a:chOff x="0" y="0"/>
            <a:chExt cx="3005415" cy="16558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655887"/>
            </a:xfrm>
            <a:custGeom>
              <a:avLst/>
              <a:gdLst/>
              <a:ahLst/>
              <a:cxnLst/>
              <a:rect l="l" t="t" r="r" b="b"/>
              <a:pathLst>
                <a:path w="3005415" h="1655887">
                  <a:moveTo>
                    <a:pt x="0" y="0"/>
                  </a:moveTo>
                  <a:lnTo>
                    <a:pt x="0" y="1655887"/>
                  </a:lnTo>
                  <a:lnTo>
                    <a:pt x="3005415" y="1655887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594927"/>
                  </a:moveTo>
                  <a:lnTo>
                    <a:pt x="59690" y="1594927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594927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210550" y="1028700"/>
            <a:ext cx="1866900" cy="186690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981200" y="3643312"/>
            <a:ext cx="14782799" cy="5838832"/>
            <a:chOff x="0" y="133349"/>
            <a:chExt cx="12505735" cy="7785108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49"/>
              <a:ext cx="12505734" cy="13678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 dirty="0" err="1">
                  <a:solidFill>
                    <a:srgbClr val="273948"/>
                  </a:solidFill>
                  <a:latin typeface="VT323"/>
                </a:rPr>
                <a:t>Caractéristiques</a:t>
              </a:r>
              <a:endParaRPr lang="en-US" sz="8000" spc="80" dirty="0">
                <a:solidFill>
                  <a:srgbClr val="273948"/>
                </a:solidFill>
                <a:latin typeface="VT323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216042"/>
              <a:ext cx="12505735" cy="57024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UI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crée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des interfaces complexes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réactives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Syntaxe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déclarative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simple à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comprendre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débuguer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composants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un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composant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gère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son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propre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état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Technologie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agnostique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peu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importe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la stack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technologique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utilisée</a:t>
              </a: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</p:txBody>
        </p:sp>
      </p:grpSp>
      <p:pic>
        <p:nvPicPr>
          <p:cNvPr id="11" name="Graphic 10">
            <a:extLst>
              <a:ext uri="{FF2B5EF4-FFF2-40B4-BE49-F238E27FC236}">
                <a16:creationId xmlns:a16="http://schemas.microsoft.com/office/drawing/2014/main" id="{7A31EC01-22D0-4417-8430-4F4B0085A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75353" y="1398112"/>
            <a:ext cx="1334458" cy="116039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10" y="3651250"/>
            <a:ext cx="4642555" cy="311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spc="80">
                <a:solidFill>
                  <a:srgbClr val="F59899"/>
                </a:solidFill>
                <a:latin typeface="VT323"/>
              </a:rPr>
              <a:t>IMPROVING EVERY RELEASE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6" y="2317203"/>
            <a:ext cx="6642808" cy="5652595"/>
            <a:chOff x="0" y="0"/>
            <a:chExt cx="8857077" cy="7536793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FEEDBACK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INNOVATION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19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BETA TESTING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1709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75057" y="3648011"/>
            <a:ext cx="6422686" cy="4753104"/>
            <a:chOff x="0" y="0"/>
            <a:chExt cx="1189079" cy="879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129087" y="1885886"/>
            <a:ext cx="2714625" cy="27146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590257" y="3648011"/>
            <a:ext cx="6422686" cy="4753104"/>
            <a:chOff x="0" y="0"/>
            <a:chExt cx="1189079" cy="87997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3422296" y="4984738"/>
            <a:ext cx="4128208" cy="2339951"/>
            <a:chOff x="0" y="0"/>
            <a:chExt cx="5504277" cy="3119935"/>
          </a:xfrm>
        </p:grpSpPr>
        <p:sp>
          <p:nvSpPr>
            <p:cNvPr id="9" name="TextBox 9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87%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WANT AN UPDATED CONSOLE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44287" y="1885886"/>
            <a:ext cx="2714625" cy="2714625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0737496" y="5064919"/>
            <a:ext cx="4128208" cy="2339951"/>
            <a:chOff x="0" y="0"/>
            <a:chExt cx="5504277" cy="311993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ARE HAPPY WITH KYOBI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99%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273948"/>
                </a:solidFill>
                <a:latin typeface="VT323"/>
              </a:rPr>
              <a:t>CONSOLE RELEASE DATES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5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3400" spc="204">
                <a:solidFill>
                  <a:srgbClr val="273948"/>
                </a:solidFill>
                <a:latin typeface="Glacial Indifference Bold"/>
              </a:rPr>
              <a:t>AROUND THE WORLD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2038350"/>
            <a:ext cx="7023808" cy="1287780"/>
            <a:chOff x="0" y="0"/>
            <a:chExt cx="9365077" cy="171704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JANUARY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739515"/>
            <a:ext cx="7023808" cy="1287780"/>
            <a:chOff x="0" y="0"/>
            <a:chExt cx="9365077" cy="171704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FEBRUARY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521381"/>
            <a:ext cx="7023808" cy="1287780"/>
            <a:chOff x="0" y="0"/>
            <a:chExt cx="9365077" cy="1717040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MARCH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73981"/>
            <a:ext cx="7023808" cy="1287780"/>
            <a:chOff x="0" y="0"/>
            <a:chExt cx="9365077" cy="1717040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APRIL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29700" y="1028700"/>
            <a:ext cx="8229600" cy="82296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08846" y="5259678"/>
            <a:ext cx="6071308" cy="2056819"/>
            <a:chOff x="0" y="0"/>
            <a:chExt cx="8095077" cy="2742425"/>
          </a:xfrm>
        </p:grpSpPr>
        <p:sp>
          <p:nvSpPr>
            <p:cNvPr id="5" name="TextBox 5"/>
            <p:cNvSpPr txBox="1"/>
            <p:nvPr/>
          </p:nvSpPr>
          <p:spPr>
            <a:xfrm>
              <a:off x="0" y="-57150"/>
              <a:ext cx="8095077" cy="1166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5500" spc="99">
                  <a:solidFill>
                    <a:srgbClr val="273948"/>
                  </a:solidFill>
                  <a:latin typeface="Glacial Indifference Bold"/>
                </a:rPr>
                <a:t>Introducing the X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7500" y="1376540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for reports, and more.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66800" y="1114296"/>
            <a:ext cx="12175786" cy="8144004"/>
            <a:chOff x="0" y="0"/>
            <a:chExt cx="2254192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54192" cy="1507759"/>
            </a:xfrm>
            <a:custGeom>
              <a:avLst/>
              <a:gdLst/>
              <a:ahLst/>
              <a:cxnLst/>
              <a:rect l="l" t="t" r="r" b="b"/>
              <a:pathLst>
                <a:path w="2254192" h="1507759">
                  <a:moveTo>
                    <a:pt x="0" y="0"/>
                  </a:moveTo>
                  <a:lnTo>
                    <a:pt x="0" y="1507759"/>
                  </a:lnTo>
                  <a:lnTo>
                    <a:pt x="2254192" y="1507759"/>
                  </a:lnTo>
                  <a:lnTo>
                    <a:pt x="2254192" y="0"/>
                  </a:lnTo>
                  <a:lnTo>
                    <a:pt x="0" y="0"/>
                  </a:lnTo>
                  <a:close/>
                  <a:moveTo>
                    <a:pt x="2193232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193232" y="59690"/>
                  </a:lnTo>
                  <a:lnTo>
                    <a:pt x="2193232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65275" y="2132965"/>
            <a:ext cx="7997825" cy="6054090"/>
            <a:chOff x="0" y="0"/>
            <a:chExt cx="10663767" cy="8072120"/>
          </a:xfrm>
        </p:grpSpPr>
        <p:sp>
          <p:nvSpPr>
            <p:cNvPr id="5" name="TextBox 5"/>
            <p:cNvSpPr txBox="1"/>
            <p:nvPr/>
          </p:nvSpPr>
          <p:spPr>
            <a:xfrm>
              <a:off x="3767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1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4341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2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4915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5489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4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6063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5</a:t>
              </a:r>
            </a:p>
          </p:txBody>
        </p: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-6350"/>
                <a:ext cx="10287000" cy="76073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76073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  <a:moveTo>
                      <a:pt x="0" y="2531533"/>
                    </a:moveTo>
                    <a:lnTo>
                      <a:pt x="10287000" y="2531533"/>
                    </a:lnTo>
                    <a:lnTo>
                      <a:pt x="10287000" y="2544233"/>
                    </a:lnTo>
                    <a:lnTo>
                      <a:pt x="0" y="2544233"/>
                    </a:lnTo>
                    <a:close/>
                    <a:moveTo>
                      <a:pt x="0" y="5063067"/>
                    </a:moveTo>
                    <a:lnTo>
                      <a:pt x="10287000" y="5063067"/>
                    </a:lnTo>
                    <a:lnTo>
                      <a:pt x="10287000" y="5075767"/>
                    </a:lnTo>
                    <a:lnTo>
                      <a:pt x="0" y="5075767"/>
                    </a:lnTo>
                    <a:close/>
                    <a:moveTo>
                      <a:pt x="0" y="7594600"/>
                    </a:moveTo>
                    <a:lnTo>
                      <a:pt x="10287000" y="7594600"/>
                    </a:lnTo>
                    <a:lnTo>
                      <a:pt x="10287000" y="7607300"/>
                    </a:lnTo>
                    <a:lnTo>
                      <a:pt x="0" y="7607300"/>
                    </a:lnTo>
                    <a:close/>
                  </a:path>
                </a:pathLst>
              </a:custGeom>
              <a:solidFill>
                <a:srgbClr val="222222">
                  <a:alpha val="24705"/>
                </a:srgbClr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0" y="-47625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60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483908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40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015442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20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50812" y="7546975"/>
              <a:ext cx="225954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0 </a:t>
              </a:r>
            </a:p>
          </p:txBody>
        </p: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965200" y="4277938"/>
                <a:ext cx="2133456" cy="1101499"/>
              </a:xfrm>
              <a:custGeom>
                <a:avLst/>
                <a:gdLst/>
                <a:ahLst/>
                <a:cxnLst/>
                <a:rect l="l" t="t" r="r" b="b"/>
                <a:pathLst>
                  <a:path w="2133456" h="1101499">
                    <a:moveTo>
                      <a:pt x="127000" y="1038282"/>
                    </a:moveTo>
                    <a:cubicBezTo>
                      <a:pt x="126844" y="1003323"/>
                      <a:pt x="98460" y="975065"/>
                      <a:pt x="63500" y="975065"/>
                    </a:cubicBezTo>
                    <a:cubicBezTo>
                      <a:pt x="28540" y="975065"/>
                      <a:pt x="156" y="1003323"/>
                      <a:pt x="0" y="1038282"/>
                    </a:cubicBezTo>
                    <a:cubicBezTo>
                      <a:pt x="156" y="1073241"/>
                      <a:pt x="28540" y="1101499"/>
                      <a:pt x="63500" y="1101499"/>
                    </a:cubicBezTo>
                    <a:cubicBezTo>
                      <a:pt x="98460" y="1101499"/>
                      <a:pt x="126844" y="1073241"/>
                      <a:pt x="127000" y="1038282"/>
                    </a:cubicBezTo>
                    <a:close/>
                    <a:moveTo>
                      <a:pt x="50944" y="1012613"/>
                    </a:moveTo>
                    <a:lnTo>
                      <a:pt x="76056" y="1063951"/>
                    </a:lnTo>
                    <a:lnTo>
                      <a:pt x="2133456" y="51337"/>
                    </a:lnTo>
                    <a:lnTo>
                      <a:pt x="2108344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3022600" y="4240390"/>
                <a:ext cx="2126055" cy="471053"/>
              </a:xfrm>
              <a:custGeom>
                <a:avLst/>
                <a:gdLst/>
                <a:ahLst/>
                <a:cxnLst/>
                <a:rect l="l" t="t" r="r" b="b"/>
                <a:pathLst>
                  <a:path w="2126055" h="471053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7"/>
                    </a:cubicBezTo>
                    <a:close/>
                    <a:moveTo>
                      <a:pt x="68656" y="35111"/>
                    </a:moveTo>
                    <a:lnTo>
                      <a:pt x="58344" y="91323"/>
                    </a:lnTo>
                    <a:lnTo>
                      <a:pt x="2115745" y="471053"/>
                    </a:lnTo>
                    <a:lnTo>
                      <a:pt x="2126055" y="41484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9" name="Freeform 19"/>
              <p:cNvSpPr/>
              <p:nvPr/>
            </p:nvSpPr>
            <p:spPr>
              <a:xfrm>
                <a:off x="5080000" y="3141378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1541959"/>
                    </a:moveTo>
                    <a:cubicBezTo>
                      <a:pt x="126844" y="1507000"/>
                      <a:pt x="98459" y="1478742"/>
                      <a:pt x="63500" y="1478742"/>
                    </a:cubicBezTo>
                    <a:cubicBezTo>
                      <a:pt x="28541" y="1478742"/>
                      <a:pt x="156" y="1507000"/>
                      <a:pt x="0" y="1541959"/>
                    </a:cubicBezTo>
                    <a:cubicBezTo>
                      <a:pt x="156" y="1576918"/>
                      <a:pt x="28541" y="1605175"/>
                      <a:pt x="63500" y="1605175"/>
                    </a:cubicBezTo>
                    <a:cubicBezTo>
                      <a:pt x="98459" y="1605175"/>
                      <a:pt x="126844" y="1576918"/>
                      <a:pt x="127000" y="1541959"/>
                    </a:cubicBezTo>
                    <a:close/>
                    <a:moveTo>
                      <a:pt x="46596" y="1518920"/>
                    </a:moveTo>
                    <a:lnTo>
                      <a:pt x="80404" y="1564997"/>
                    </a:lnTo>
                    <a:lnTo>
                      <a:pt x="2137804" y="46077"/>
                    </a:lnTo>
                    <a:lnTo>
                      <a:pt x="2103996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7137400" y="2974623"/>
                <a:ext cx="2184400" cy="253010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53010">
                    <a:moveTo>
                      <a:pt x="127000" y="189794"/>
                    </a:moveTo>
                    <a:cubicBezTo>
                      <a:pt x="126843" y="154834"/>
                      <a:pt x="98460" y="126577"/>
                      <a:pt x="63500" y="126577"/>
                    </a:cubicBezTo>
                    <a:cubicBezTo>
                      <a:pt x="28540" y="126577"/>
                      <a:pt x="157" y="154834"/>
                      <a:pt x="0" y="189794"/>
                    </a:cubicBezTo>
                    <a:cubicBezTo>
                      <a:pt x="157" y="224753"/>
                      <a:pt x="28540" y="253010"/>
                      <a:pt x="63500" y="253010"/>
                    </a:cubicBezTo>
                    <a:cubicBezTo>
                      <a:pt x="98460" y="253010"/>
                      <a:pt x="126843" y="224753"/>
                      <a:pt x="127000" y="189794"/>
                    </a:cubicBezTo>
                    <a:close/>
                    <a:moveTo>
                      <a:pt x="61756" y="161272"/>
                    </a:moveTo>
                    <a:lnTo>
                      <a:pt x="65244" y="218315"/>
                    </a:lnTo>
                    <a:lnTo>
                      <a:pt x="2122644" y="91739"/>
                    </a:lnTo>
                    <a:lnTo>
                      <a:pt x="2119156" y="34695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965200" y="2126769"/>
                <a:ext cx="2134677" cy="1227441"/>
              </a:xfrm>
              <a:custGeom>
                <a:avLst/>
                <a:gdLst/>
                <a:ahLst/>
                <a:cxnLst/>
                <a:rect l="l" t="t" r="r" b="b"/>
                <a:pathLst>
                  <a:path w="2134677" h="1227441">
                    <a:moveTo>
                      <a:pt x="127000" y="1164224"/>
                    </a:moveTo>
                    <a:cubicBezTo>
                      <a:pt x="126844" y="1129265"/>
                      <a:pt x="98460" y="1101008"/>
                      <a:pt x="63500" y="1101008"/>
                    </a:cubicBezTo>
                    <a:cubicBezTo>
                      <a:pt x="28540" y="1101008"/>
                      <a:pt x="156" y="1129265"/>
                      <a:pt x="0" y="1164224"/>
                    </a:cubicBezTo>
                    <a:cubicBezTo>
                      <a:pt x="156" y="1199183"/>
                      <a:pt x="28540" y="1227441"/>
                      <a:pt x="63500" y="1227441"/>
                    </a:cubicBezTo>
                    <a:cubicBezTo>
                      <a:pt x="98460" y="1227441"/>
                      <a:pt x="126844" y="1199183"/>
                      <a:pt x="127000" y="1164224"/>
                    </a:cubicBezTo>
                    <a:close/>
                    <a:moveTo>
                      <a:pt x="49723" y="1139190"/>
                    </a:moveTo>
                    <a:lnTo>
                      <a:pt x="77277" y="1189259"/>
                    </a:lnTo>
                    <a:lnTo>
                      <a:pt x="2134677" y="50069"/>
                    </a:lnTo>
                    <a:lnTo>
                      <a:pt x="2107123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3022600" y="2088587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5621" y="45128"/>
                    </a:moveTo>
                    <a:lnTo>
                      <a:pt x="41379" y="81305"/>
                    </a:lnTo>
                    <a:lnTo>
                      <a:pt x="2098779" y="2612838"/>
                    </a:lnTo>
                    <a:lnTo>
                      <a:pt x="2143021" y="257666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5080000" y="3267283"/>
                <a:ext cx="2136848" cy="1479271"/>
              </a:xfrm>
              <a:custGeom>
                <a:avLst/>
                <a:gdLst/>
                <a:ahLst/>
                <a:cxnLst/>
                <a:rect l="l" t="t" r="r" b="b"/>
                <a:pathLst>
                  <a:path w="2136848" h="1479271">
                    <a:moveTo>
                      <a:pt x="127000" y="1416054"/>
                    </a:moveTo>
                    <a:cubicBezTo>
                      <a:pt x="126844" y="1381095"/>
                      <a:pt x="98459" y="1352837"/>
                      <a:pt x="63500" y="1352837"/>
                    </a:cubicBezTo>
                    <a:cubicBezTo>
                      <a:pt x="28541" y="1352837"/>
                      <a:pt x="156" y="1381095"/>
                      <a:pt x="0" y="1416054"/>
                    </a:cubicBezTo>
                    <a:cubicBezTo>
                      <a:pt x="156" y="1451013"/>
                      <a:pt x="28541" y="1479270"/>
                      <a:pt x="63500" y="1479270"/>
                    </a:cubicBezTo>
                    <a:cubicBezTo>
                      <a:pt x="98459" y="1479270"/>
                      <a:pt x="126844" y="1451013"/>
                      <a:pt x="127000" y="1416054"/>
                    </a:cubicBezTo>
                    <a:close/>
                    <a:moveTo>
                      <a:pt x="47552" y="1392343"/>
                    </a:moveTo>
                    <a:lnTo>
                      <a:pt x="79448" y="1439765"/>
                    </a:lnTo>
                    <a:lnTo>
                      <a:pt x="2136848" y="47421"/>
                    </a:lnTo>
                    <a:lnTo>
                      <a:pt x="210495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7137400" y="696243"/>
                <a:ext cx="2184400" cy="2657967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657967">
                    <a:moveTo>
                      <a:pt x="127000" y="2594750"/>
                    </a:moveTo>
                    <a:cubicBezTo>
                      <a:pt x="126843" y="2559791"/>
                      <a:pt x="98460" y="2531534"/>
                      <a:pt x="63500" y="2531534"/>
                    </a:cubicBezTo>
                    <a:cubicBezTo>
                      <a:pt x="28540" y="2531534"/>
                      <a:pt x="157" y="2559791"/>
                      <a:pt x="0" y="2594750"/>
                    </a:cubicBezTo>
                    <a:cubicBezTo>
                      <a:pt x="157" y="2629709"/>
                      <a:pt x="28540" y="2657967"/>
                      <a:pt x="63500" y="2657967"/>
                    </a:cubicBezTo>
                    <a:cubicBezTo>
                      <a:pt x="98460" y="2657967"/>
                      <a:pt x="126843" y="2629709"/>
                      <a:pt x="127000" y="2594750"/>
                    </a:cubicBezTo>
                    <a:close/>
                    <a:moveTo>
                      <a:pt x="41379" y="2576661"/>
                    </a:moveTo>
                    <a:lnTo>
                      <a:pt x="85621" y="2612839"/>
                    </a:lnTo>
                    <a:lnTo>
                      <a:pt x="2143021" y="81306"/>
                    </a:lnTo>
                    <a:lnTo>
                      <a:pt x="2098779" y="45128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965200" y="3526058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2549622"/>
                    </a:moveTo>
                    <a:cubicBezTo>
                      <a:pt x="126844" y="2514663"/>
                      <a:pt x="98460" y="2486405"/>
                      <a:pt x="63500" y="2486405"/>
                    </a:cubicBezTo>
                    <a:cubicBezTo>
                      <a:pt x="28540" y="2486405"/>
                      <a:pt x="156" y="2514663"/>
                      <a:pt x="0" y="2549622"/>
                    </a:cubicBezTo>
                    <a:cubicBezTo>
                      <a:pt x="156" y="2584581"/>
                      <a:pt x="28540" y="2612839"/>
                      <a:pt x="63500" y="2612839"/>
                    </a:cubicBezTo>
                    <a:cubicBezTo>
                      <a:pt x="98460" y="2612839"/>
                      <a:pt x="126844" y="2584581"/>
                      <a:pt x="127000" y="2549622"/>
                    </a:cubicBezTo>
                    <a:close/>
                    <a:moveTo>
                      <a:pt x="41379" y="2531533"/>
                    </a:moveTo>
                    <a:lnTo>
                      <a:pt x="85621" y="2567711"/>
                    </a:lnTo>
                    <a:lnTo>
                      <a:pt x="2143021" y="36177"/>
                    </a:lnTo>
                    <a:lnTo>
                      <a:pt x="2098779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3022600" y="616324"/>
                <a:ext cx="2144188" cy="2991039"/>
              </a:xfrm>
              <a:custGeom>
                <a:avLst/>
                <a:gdLst/>
                <a:ahLst/>
                <a:cxnLst/>
                <a:rect l="l" t="t" r="r" b="b"/>
                <a:pathLst>
                  <a:path w="2144188" h="2991039">
                    <a:moveTo>
                      <a:pt x="127000" y="2927823"/>
                    </a:moveTo>
                    <a:cubicBezTo>
                      <a:pt x="126844" y="2892864"/>
                      <a:pt x="98459" y="2864606"/>
                      <a:pt x="63500" y="2864606"/>
                    </a:cubicBezTo>
                    <a:cubicBezTo>
                      <a:pt x="28541" y="2864606"/>
                      <a:pt x="156" y="2892864"/>
                      <a:pt x="0" y="2927823"/>
                    </a:cubicBezTo>
                    <a:cubicBezTo>
                      <a:pt x="156" y="2962782"/>
                      <a:pt x="28541" y="2991040"/>
                      <a:pt x="63500" y="2991040"/>
                    </a:cubicBezTo>
                    <a:cubicBezTo>
                      <a:pt x="98459" y="2991040"/>
                      <a:pt x="126844" y="2962782"/>
                      <a:pt x="127000" y="2927823"/>
                    </a:cubicBezTo>
                    <a:close/>
                    <a:moveTo>
                      <a:pt x="40212" y="2911263"/>
                    </a:moveTo>
                    <a:lnTo>
                      <a:pt x="86788" y="2944382"/>
                    </a:lnTo>
                    <a:lnTo>
                      <a:pt x="2144188" y="33119"/>
                    </a:lnTo>
                    <a:lnTo>
                      <a:pt x="209761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5080000" y="569667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0404" y="40178"/>
                    </a:moveTo>
                    <a:lnTo>
                      <a:pt x="46596" y="86255"/>
                    </a:lnTo>
                    <a:lnTo>
                      <a:pt x="2103996" y="1605175"/>
                    </a:lnTo>
                    <a:lnTo>
                      <a:pt x="2137804" y="1559098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7137400" y="2088587"/>
                <a:ext cx="2184400" cy="1265623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1265623">
                    <a:moveTo>
                      <a:pt x="127000" y="63216"/>
                    </a:moveTo>
                    <a:cubicBezTo>
                      <a:pt x="126843" y="28257"/>
                      <a:pt x="98460" y="0"/>
                      <a:pt x="63500" y="0"/>
                    </a:cubicBezTo>
                    <a:cubicBezTo>
                      <a:pt x="28540" y="0"/>
                      <a:pt x="157" y="28257"/>
                      <a:pt x="0" y="63216"/>
                    </a:cubicBezTo>
                    <a:cubicBezTo>
                      <a:pt x="157" y="98176"/>
                      <a:pt x="28540" y="126433"/>
                      <a:pt x="63500" y="126433"/>
                    </a:cubicBezTo>
                    <a:cubicBezTo>
                      <a:pt x="98460" y="126433"/>
                      <a:pt x="126843" y="98176"/>
                      <a:pt x="127000" y="63216"/>
                    </a:cubicBezTo>
                    <a:close/>
                    <a:moveTo>
                      <a:pt x="77277" y="38182"/>
                    </a:moveTo>
                    <a:lnTo>
                      <a:pt x="49723" y="88251"/>
                    </a:lnTo>
                    <a:lnTo>
                      <a:pt x="2107123" y="1227441"/>
                    </a:lnTo>
                    <a:lnTo>
                      <a:pt x="2134677" y="1177372"/>
                    </a:lnTo>
                    <a:close/>
                    <a:moveTo>
                      <a:pt x="2184400" y="1202406"/>
                    </a:moveTo>
                    <a:cubicBezTo>
                      <a:pt x="2184243" y="1167447"/>
                      <a:pt x="2155860" y="1139190"/>
                      <a:pt x="2120900" y="1139190"/>
                    </a:cubicBezTo>
                    <a:cubicBezTo>
                      <a:pt x="2085940" y="1139190"/>
                      <a:pt x="2057557" y="1167447"/>
                      <a:pt x="2057400" y="1202406"/>
                    </a:cubicBezTo>
                    <a:cubicBezTo>
                      <a:pt x="2057557" y="1237365"/>
                      <a:pt x="2085940" y="1265623"/>
                      <a:pt x="2120900" y="1265623"/>
                    </a:cubicBezTo>
                    <a:cubicBezTo>
                      <a:pt x="2155860" y="1265623"/>
                      <a:pt x="2184243" y="1237365"/>
                      <a:pt x="2184400" y="1202406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</p:grpSp>
      <p:grpSp>
        <p:nvGrpSpPr>
          <p:cNvPr id="29" name="Group 29"/>
          <p:cNvGrpSpPr/>
          <p:nvPr/>
        </p:nvGrpSpPr>
        <p:grpSpPr>
          <a:xfrm>
            <a:off x="11664242" y="2847375"/>
            <a:ext cx="5595058" cy="4677846"/>
            <a:chOff x="0" y="0"/>
            <a:chExt cx="7460077" cy="6237127"/>
          </a:xfrm>
        </p:grpSpPr>
        <p:sp>
          <p:nvSpPr>
            <p:cNvPr id="30" name="TextBox 30"/>
            <p:cNvSpPr txBox="1"/>
            <p:nvPr/>
          </p:nvSpPr>
          <p:spPr>
            <a:xfrm>
              <a:off x="0" y="133350"/>
              <a:ext cx="746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THE FUTURE OF GAMING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3170370"/>
              <a:ext cx="7180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GROWING POPULARITY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4160042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that can be demonstrations, reports, and more.</a:t>
              </a: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3" name="Group 3"/>
          <p:cNvGrpSpPr/>
          <p:nvPr/>
        </p:nvGrpSpPr>
        <p:grpSpPr>
          <a:xfrm>
            <a:off x="11449553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28700" y="1333500"/>
            <a:ext cx="6128455" cy="1838269"/>
            <a:chOff x="0" y="0"/>
            <a:chExt cx="8171273" cy="24510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0"/>
              <a:ext cx="8171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MEET THE TEAM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BEHIND KYOBI X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686800" y="1333500"/>
            <a:ext cx="1805940" cy="180594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3240332" y="5048250"/>
            <a:ext cx="7252408" cy="4210050"/>
            <a:chOff x="0" y="0"/>
            <a:chExt cx="9669877" cy="5613400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BELINDA CARLISLE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Lead Designer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LEENA MARICK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Senior Programmer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BRAEDEN JEFFRIES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President and CEO</a:t>
              </a: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94288"/>
            <a:ext cx="16138186" cy="7115304"/>
            <a:chOff x="0" y="0"/>
            <a:chExt cx="2987780" cy="13173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317308"/>
            </a:xfrm>
            <a:custGeom>
              <a:avLst/>
              <a:gdLst/>
              <a:ahLst/>
              <a:cxnLst/>
              <a:rect l="l" t="t" r="r" b="b"/>
              <a:pathLst>
                <a:path w="2987780" h="1317308">
                  <a:moveTo>
                    <a:pt x="0" y="0"/>
                  </a:moveTo>
                  <a:lnTo>
                    <a:pt x="0" y="1317308"/>
                  </a:lnTo>
                  <a:lnTo>
                    <a:pt x="2987780" y="131730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1256348"/>
                  </a:moveTo>
                  <a:lnTo>
                    <a:pt x="59690" y="125634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125634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5058788" y="1920192"/>
            <a:ext cx="8170425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Reach Us Here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31434" y="3857710"/>
            <a:ext cx="2623113" cy="26231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32444" y="3857710"/>
            <a:ext cx="2623113" cy="262311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433453" y="3857710"/>
            <a:ext cx="2623113" cy="2623113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2700373" y="6896701"/>
            <a:ext cx="3685235" cy="1417115"/>
            <a:chOff x="0" y="0"/>
            <a:chExt cx="4913647" cy="1889487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FACEBOOK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01382" y="6896701"/>
            <a:ext cx="3685235" cy="1417115"/>
            <a:chOff x="0" y="0"/>
            <a:chExt cx="4913647" cy="188948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TWITTER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902392" y="6896701"/>
            <a:ext cx="3685235" cy="1417115"/>
            <a:chOff x="0" y="0"/>
            <a:chExt cx="4913647" cy="188948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INSTAGRAM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74064" y="1071498"/>
            <a:ext cx="10670836" cy="8144004"/>
            <a:chOff x="0" y="0"/>
            <a:chExt cx="1975570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75570" cy="1507759"/>
            </a:xfrm>
            <a:custGeom>
              <a:avLst/>
              <a:gdLst/>
              <a:ahLst/>
              <a:cxnLst/>
              <a:rect l="l" t="t" r="r" b="b"/>
              <a:pathLst>
                <a:path w="1975570" h="1507759">
                  <a:moveTo>
                    <a:pt x="0" y="0"/>
                  </a:moveTo>
                  <a:lnTo>
                    <a:pt x="0" y="1507759"/>
                  </a:lnTo>
                  <a:lnTo>
                    <a:pt x="1975570" y="1507759"/>
                  </a:lnTo>
                  <a:lnTo>
                    <a:pt x="1975570" y="0"/>
                  </a:lnTo>
                  <a:lnTo>
                    <a:pt x="0" y="0"/>
                  </a:lnTo>
                  <a:close/>
                  <a:moveTo>
                    <a:pt x="1914610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1914610" y="59690"/>
                  </a:lnTo>
                  <a:lnTo>
                    <a:pt x="1914610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43100" y="1978572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430506" y="2681287"/>
            <a:ext cx="6642808" cy="4585795"/>
            <a:chOff x="0" y="0"/>
            <a:chExt cx="8857077" cy="6114393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MAILING ADDRESS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123 Anywhere St., Any City, State, Country 12345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EMAIL ADDRESS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27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hello@reallygreatsite.com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08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PHONE NUMBER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59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(123) 456 7890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17435" y="3501566"/>
            <a:ext cx="4642555" cy="2945238"/>
            <a:chOff x="0" y="0"/>
            <a:chExt cx="6190073" cy="3926984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GET IN TOUCH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507998" y="3201391"/>
              <a:ext cx="5174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FOR CONCERNS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3C6B28-D9E9-4748-97BF-981555842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121" y="2559164"/>
            <a:ext cx="12119759" cy="6089536"/>
          </a:xfrm>
          <a:prstGeom prst="rect">
            <a:avLst/>
          </a:prstGeom>
        </p:spPr>
      </p:pic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1AAEA6"/>
                </a:solidFill>
                <a:latin typeface="Glacial Indifference Bold"/>
              </a:rPr>
              <a:t>Un simple </a:t>
            </a:r>
            <a:r>
              <a:rPr lang="en-US" sz="5500" spc="99" dirty="0" err="1">
                <a:solidFill>
                  <a:srgbClr val="1AAEA6"/>
                </a:solidFill>
                <a:latin typeface="Glacial Indifference Bold"/>
              </a:rPr>
              <a:t>composant</a:t>
            </a:r>
            <a:endParaRPr lang="en-US" sz="5500" spc="99" dirty="0">
              <a:solidFill>
                <a:srgbClr val="1AAEA6"/>
              </a:solidFill>
              <a:latin typeface="Glacial Indifference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ETAT D’UN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COMPOSANT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5" y="2267197"/>
            <a:ext cx="8372567" cy="5514871"/>
            <a:chOff x="0" y="-66675"/>
            <a:chExt cx="8857077" cy="3877596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7619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Les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qui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doivent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être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présentées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UI-STATE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L’état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visual du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0440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939"/>
          <a:stretch/>
        </p:blipFill>
        <p:spPr>
          <a:xfrm>
            <a:off x="1962304" y="3086100"/>
            <a:ext cx="14363393" cy="2819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5968EA-DE1A-4C87-A962-DD8726FF2F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182"/>
          <a:stretch/>
        </p:blipFill>
        <p:spPr>
          <a:xfrm>
            <a:off x="1962302" y="5905501"/>
            <a:ext cx="14363393" cy="160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34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304" y="3086100"/>
            <a:ext cx="14363393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55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État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visuel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582B1-0D3B-4109-887D-A748A54DB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41" y="3924300"/>
            <a:ext cx="8132119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36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React Developer Tools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9104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5126</TotalTime>
  <Words>1186</Words>
  <Application>Microsoft Office PowerPoint</Application>
  <PresentationFormat>Custom</PresentationFormat>
  <Paragraphs>215</Paragraphs>
  <Slides>37</Slides>
  <Notes>9</Notes>
  <HiddenSlides>22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Glacial Indifference</vt:lpstr>
      <vt:lpstr>Calibri</vt:lpstr>
      <vt:lpstr>Arial</vt:lpstr>
      <vt:lpstr>Arimo</vt:lpstr>
      <vt:lpstr>Glacial Indifference Bold</vt:lpstr>
      <vt:lpstr>VT323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Pink and Blue Gaming Experience Presentation</dc:title>
  <dc:creator>Renaud Dumont</dc:creator>
  <cp:lastModifiedBy>Renaud Dumont</cp:lastModifiedBy>
  <cp:revision>28</cp:revision>
  <dcterms:created xsi:type="dcterms:W3CDTF">2006-08-16T00:00:00Z</dcterms:created>
  <dcterms:modified xsi:type="dcterms:W3CDTF">2020-02-01T15:22:51Z</dcterms:modified>
  <dc:identifier>DADx7i6UvW8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essionCode">
    <vt:lpwstr/>
  </property>
  <property fmtid="{D5CDD505-2E9C-101B-9397-08002B2CF9AE}" pid="3" name="SessionId">
    <vt:lpwstr>-1</vt:lpwstr>
  </property>
  <property fmtid="{D5CDD505-2E9C-101B-9397-08002B2CF9AE}" pid="4" name="ProjectId">
    <vt:lpwstr>-1</vt:lpwstr>
  </property>
</Properties>
</file>

<file path=docProps/thumbnail.jpeg>
</file>